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1" r:id="rId6"/>
    <p:sldId id="262" r:id="rId7"/>
    <p:sldId id="260" r:id="rId8"/>
    <p:sldId id="264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78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57C-1696-4FA3-A1EC-AAE2E5CA234F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6480-8AD2-473C-B04A-30086B0077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57C-1696-4FA3-A1EC-AAE2E5CA234F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6480-8AD2-473C-B04A-30086B0077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57C-1696-4FA3-A1EC-AAE2E5CA234F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6480-8AD2-473C-B04A-30086B0077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57C-1696-4FA3-A1EC-AAE2E5CA234F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6480-8AD2-473C-B04A-30086B0077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57C-1696-4FA3-A1EC-AAE2E5CA234F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6480-8AD2-473C-B04A-30086B0077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57C-1696-4FA3-A1EC-AAE2E5CA234F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6480-8AD2-473C-B04A-30086B0077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57C-1696-4FA3-A1EC-AAE2E5CA234F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6480-8AD2-473C-B04A-30086B0077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57C-1696-4FA3-A1EC-AAE2E5CA234F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6480-8AD2-473C-B04A-30086B0077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57C-1696-4FA3-A1EC-AAE2E5CA234F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6480-8AD2-473C-B04A-30086B0077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57C-1696-4FA3-A1EC-AAE2E5CA234F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6480-8AD2-473C-B04A-30086B0077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57C-1696-4FA3-A1EC-AAE2E5CA234F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6480-8AD2-473C-B04A-30086B0077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D257C-1696-4FA3-A1EC-AAE2E5CA234F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C6480-8AD2-473C-B04A-30086B0077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2.jpg@01D27BB1.4C3FE790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27BB1.4C3FE79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cid:image002.jpg@01D27BB1.4C3FE7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US" sz="6000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LincsSchoolsStandUp</a:t>
            </a:r>
            <a:endParaRPr lang="en-GB" sz="6000" dirty="0">
              <a:solidFill>
                <a:srgbClr val="4E781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One Mission 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6525" cy="1419225"/>
          </a:xfrm>
          <a:prstGeom prst="rect">
            <a:avLst/>
          </a:prstGeom>
        </p:spPr>
      </p:pic>
      <p:pic>
        <p:nvPicPr>
          <p:cNvPr id="5" name="Picture 4" descr="180ipiccy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84429" y="44624"/>
            <a:ext cx="2124075" cy="1285875"/>
          </a:xfrm>
          <a:prstGeom prst="rect">
            <a:avLst/>
          </a:prstGeom>
        </p:spPr>
      </p:pic>
      <p:pic>
        <p:nvPicPr>
          <p:cNvPr id="6" name="Picture 5" descr="cid:image002.jpg@01D27BB1.4C3FE790"/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99592" y="5589240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ysical Activity Infographic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39384" y="0"/>
            <a:ext cx="5712936" cy="685799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76872"/>
            <a:ext cx="9144000" cy="25202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1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Solutions</a:t>
            </a:r>
            <a:endParaRPr lang="en-GB" sz="16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2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Obesity Strategy.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Soft drinks levy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20% of sugar out of products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Healthier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products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28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Updating</a:t>
            </a:r>
            <a:r>
              <a:rPr lang="en-GB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nutrient profiles &amp; food labelling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Healthy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options in public sector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28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Supporting the cost of healthy food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GB" sz="2800" b="0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One hour physical activity per day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Co-ordinated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sport and physical activity programmes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28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Healthy ratings for </a:t>
            </a:r>
            <a:r>
              <a:rPr lang="en-GB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GB" sz="28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rimary schools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Healthier school food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Supporting early years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Harnessing new technology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Health professionals supporting families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76872"/>
            <a:ext cx="9144000" cy="25202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1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Solutions</a:t>
            </a:r>
            <a:endParaRPr lang="en-GB" sz="16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3600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GB" sz="2400" b="1" dirty="0" smtClean="0">
              <a:solidFill>
                <a:srgbClr val="4E781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5400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 </a:t>
            </a:r>
            <a:r>
              <a:rPr lang="en-GB" sz="5400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challenge </a:t>
            </a:r>
            <a:r>
              <a:rPr lang="en-US" sz="5400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GB" sz="5400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GB" sz="5400" baseline="30000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GB" sz="5400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 June 2017</a:t>
            </a:r>
            <a:endParaRPr lang="en-GB" sz="5400" dirty="0">
              <a:solidFill>
                <a:srgbClr val="4E781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4726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l">
              <a:buFont typeface="Wingdings" pitchFamily="2" charset="2"/>
              <a:buChar char="ü"/>
            </a:pPr>
            <a:r>
              <a:rPr lang="en-US" sz="2400" dirty="0">
                <a:solidFill>
                  <a:srgbClr val="4E781F"/>
                </a:solidFill>
              </a:rPr>
              <a:t>All teaching staff to plan and deliver innovative ‘active lessons’ throughout the day.</a:t>
            </a:r>
            <a:endParaRPr lang="en-GB" sz="2400" dirty="0">
              <a:solidFill>
                <a:srgbClr val="4E781F"/>
              </a:solidFill>
            </a:endParaRPr>
          </a:p>
          <a:p>
            <a:pPr lvl="0" algn="l">
              <a:buFont typeface="Wingdings" pitchFamily="2" charset="2"/>
              <a:buChar char="ü"/>
            </a:pPr>
            <a:r>
              <a:rPr lang="en-US" sz="2400" dirty="0">
                <a:solidFill>
                  <a:srgbClr val="4E781F"/>
                </a:solidFill>
              </a:rPr>
              <a:t>Primary Schools </a:t>
            </a:r>
            <a:r>
              <a:rPr lang="en-US" sz="2400" dirty="0" smtClean="0">
                <a:solidFill>
                  <a:srgbClr val="4E781F"/>
                </a:solidFill>
              </a:rPr>
              <a:t>to deliver a </a:t>
            </a:r>
            <a:r>
              <a:rPr lang="en-US" sz="2400" dirty="0">
                <a:solidFill>
                  <a:srgbClr val="4E781F"/>
                </a:solidFill>
              </a:rPr>
              <a:t>minimum of one active lesson during the day for each class.</a:t>
            </a:r>
            <a:endParaRPr lang="en-GB" sz="2400" dirty="0">
              <a:solidFill>
                <a:srgbClr val="4E781F"/>
              </a:solidFill>
            </a:endParaRPr>
          </a:p>
          <a:p>
            <a:pPr lvl="0" algn="l">
              <a:buFont typeface="Wingdings" pitchFamily="2" charset="2"/>
              <a:buChar char="ü"/>
            </a:pPr>
            <a:r>
              <a:rPr lang="en-US" sz="2400" dirty="0">
                <a:solidFill>
                  <a:srgbClr val="4E781F"/>
                </a:solidFill>
              </a:rPr>
              <a:t>Each active lesson must involve students on their feet for at least 50% of their lesson time.</a:t>
            </a:r>
            <a:endParaRPr lang="en-GB" sz="2400" dirty="0">
              <a:solidFill>
                <a:srgbClr val="4E781F"/>
              </a:solidFill>
            </a:endParaRPr>
          </a:p>
          <a:p>
            <a:pPr lvl="0" algn="l">
              <a:buFont typeface="Wingdings" pitchFamily="2" charset="2"/>
              <a:buChar char="ü"/>
            </a:pPr>
            <a:r>
              <a:rPr lang="en-US" sz="2400" dirty="0">
                <a:solidFill>
                  <a:srgbClr val="4E781F"/>
                </a:solidFill>
              </a:rPr>
              <a:t>Incorporate ‘active breaks’ to break up sustained periods of sitting.</a:t>
            </a:r>
            <a:endParaRPr lang="en-GB" sz="2400" dirty="0">
              <a:solidFill>
                <a:srgbClr val="4E781F"/>
              </a:solidFill>
            </a:endParaRPr>
          </a:p>
          <a:p>
            <a:pPr lvl="0" algn="l">
              <a:buFont typeface="Wingdings" pitchFamily="2" charset="2"/>
              <a:buChar char="ü"/>
            </a:pPr>
            <a:r>
              <a:rPr lang="en-US" sz="2400" dirty="0">
                <a:solidFill>
                  <a:srgbClr val="4E781F"/>
                </a:solidFill>
              </a:rPr>
              <a:t>Schools encouraged to hold a ‘Standing Assembly’ during the day, highlighting the need for young people to stay active and reduce time spent sitting down.</a:t>
            </a:r>
            <a:endParaRPr lang="en-GB" sz="2400" dirty="0">
              <a:solidFill>
                <a:srgbClr val="4E781F"/>
              </a:solidFill>
            </a:endParaRPr>
          </a:p>
          <a:p>
            <a:pPr lvl="0" algn="l">
              <a:buFont typeface="Wingdings" pitchFamily="2" charset="2"/>
              <a:buChar char="ü"/>
            </a:pPr>
            <a:r>
              <a:rPr lang="en-US" sz="2400" dirty="0">
                <a:solidFill>
                  <a:srgbClr val="4E781F"/>
                </a:solidFill>
              </a:rPr>
              <a:t>Any staff meetings that day to possibly become ‘Standing Meetings’ where possible.</a:t>
            </a:r>
            <a:endParaRPr lang="en-GB" sz="2400" dirty="0">
              <a:solidFill>
                <a:srgbClr val="4E781F"/>
              </a:solidFill>
            </a:endParaRPr>
          </a:p>
          <a:p>
            <a:pPr lvl="0" algn="l">
              <a:buFont typeface="Wingdings" pitchFamily="2" charset="2"/>
              <a:buChar char="ü"/>
            </a:pPr>
            <a:r>
              <a:rPr lang="en-US" sz="2400" dirty="0">
                <a:solidFill>
                  <a:srgbClr val="4E781F"/>
                </a:solidFill>
              </a:rPr>
              <a:t>Schools to promote ‘Active Travel’ to parents leading up to the event</a:t>
            </a:r>
            <a:r>
              <a:rPr lang="en-US" sz="2400" dirty="0" smtClean="0">
                <a:solidFill>
                  <a:srgbClr val="4E781F"/>
                </a:solidFill>
              </a:rPr>
              <a:t>.</a:t>
            </a:r>
            <a:endParaRPr lang="en-GB" sz="2400" dirty="0">
              <a:solidFill>
                <a:srgbClr val="4E781F"/>
              </a:solidFill>
            </a:endParaRPr>
          </a:p>
        </p:txBody>
      </p:sp>
      <p:pic>
        <p:nvPicPr>
          <p:cNvPr id="5" name="Picture 4" descr="One Mission logo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30963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How to get involved?</a:t>
            </a:r>
            <a:endParaRPr lang="en-GB" sz="9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44644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4E781F"/>
                </a:solidFill>
              </a:rPr>
              <a:t>Before the day;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>
                <a:solidFill>
                  <a:srgbClr val="4E781F"/>
                </a:solidFill>
              </a:rPr>
              <a:t>C</a:t>
            </a:r>
            <a:r>
              <a:rPr lang="en-US" sz="3600" dirty="0" smtClean="0">
                <a:solidFill>
                  <a:srgbClr val="4E781F"/>
                </a:solidFill>
              </a:rPr>
              <a:t>ontact </a:t>
            </a:r>
            <a:r>
              <a:rPr lang="en-US" sz="3600" dirty="0">
                <a:solidFill>
                  <a:srgbClr val="4E781F"/>
                </a:solidFill>
              </a:rPr>
              <a:t>Rupert </a:t>
            </a:r>
            <a:r>
              <a:rPr lang="en-US" sz="3600" dirty="0" smtClean="0">
                <a:solidFill>
                  <a:srgbClr val="4E781F"/>
                </a:solidFill>
              </a:rPr>
              <a:t>Gibson prior to 23</a:t>
            </a:r>
            <a:r>
              <a:rPr lang="en-US" sz="3600" baseline="30000" dirty="0" smtClean="0">
                <a:solidFill>
                  <a:srgbClr val="4E781F"/>
                </a:solidFill>
              </a:rPr>
              <a:t>rd</a:t>
            </a:r>
            <a:r>
              <a:rPr lang="en-US" sz="3600" dirty="0" smtClean="0">
                <a:solidFill>
                  <a:srgbClr val="4E781F"/>
                </a:solidFill>
              </a:rPr>
              <a:t> June 2017 via </a:t>
            </a:r>
            <a:r>
              <a:rPr lang="en-US" sz="3600" dirty="0" smtClean="0">
                <a:solidFill>
                  <a:srgbClr val="4E781F"/>
                </a:solidFill>
              </a:rPr>
              <a:t>agilitassports@gmail.com </a:t>
            </a:r>
            <a:r>
              <a:rPr lang="en-US" sz="3600" dirty="0" smtClean="0">
                <a:solidFill>
                  <a:srgbClr val="4E781F"/>
                </a:solidFill>
              </a:rPr>
              <a:t>to register your school.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4E781F"/>
                </a:solidFill>
              </a:rPr>
              <a:t>You’ll be added to a Google Drive </a:t>
            </a:r>
            <a:r>
              <a:rPr lang="en-US" sz="3600" dirty="0">
                <a:solidFill>
                  <a:srgbClr val="4E781F"/>
                </a:solidFill>
              </a:rPr>
              <a:t>to start sharing &amp; receiving </a:t>
            </a:r>
            <a:r>
              <a:rPr lang="en-US" sz="3600" dirty="0" smtClean="0">
                <a:solidFill>
                  <a:srgbClr val="4E781F"/>
                </a:solidFill>
              </a:rPr>
              <a:t>resources.</a:t>
            </a:r>
            <a:endParaRPr lang="en-GB" sz="5400" dirty="0">
              <a:solidFill>
                <a:srgbClr val="4E781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41044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4E781F"/>
                </a:solidFill>
              </a:rPr>
              <a:t>On the day;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>
                <a:solidFill>
                  <a:srgbClr val="4E781F"/>
                </a:solidFill>
              </a:rPr>
              <a:t>Throughout the school day, staff and students are encouraged to take photographs and videos* to post on Twitter using the hash tag - #LincsSchoolsStandUp.</a:t>
            </a:r>
            <a:endParaRPr lang="en-GB" sz="3600" dirty="0">
              <a:solidFill>
                <a:srgbClr val="4E781F"/>
              </a:solidFill>
            </a:endParaRPr>
          </a:p>
          <a:p>
            <a:pPr algn="l"/>
            <a:r>
              <a:rPr lang="en-US" sz="2400" dirty="0">
                <a:solidFill>
                  <a:srgbClr val="4E781F"/>
                </a:solidFill>
              </a:rPr>
              <a:t>*Please ensure all necessary photo consent is obtained before any photo/film is shared.</a:t>
            </a:r>
            <a:endParaRPr lang="en-GB" sz="2400" dirty="0">
              <a:solidFill>
                <a:srgbClr val="4E781F"/>
              </a:solidFill>
            </a:endParaRPr>
          </a:p>
          <a:p>
            <a:pPr algn="l"/>
            <a:endParaRPr lang="en-GB" sz="5400" dirty="0">
              <a:solidFill>
                <a:srgbClr val="4E781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37444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4E781F"/>
                </a:solidFill>
              </a:rPr>
              <a:t>After the day;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4E781F"/>
                </a:solidFill>
              </a:rPr>
              <a:t>Teachers are asked to PLEDGE to deliver at least 3 active classroom lessons per week.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4E781F"/>
                </a:solidFill>
              </a:rPr>
              <a:t>Keep sending in your brilliant ideas so we can keep sharing for #LincsSchoolsStandUp 2018!</a:t>
            </a:r>
            <a:endParaRPr lang="en-GB" sz="3600" dirty="0">
              <a:solidFill>
                <a:srgbClr val="4E781F"/>
              </a:solidFill>
            </a:endParaRPr>
          </a:p>
          <a:p>
            <a:pPr algn="l"/>
            <a:endParaRPr lang="en-GB" sz="2400" dirty="0"/>
          </a:p>
          <a:p>
            <a:pPr algn="l"/>
            <a:endParaRPr lang="en-GB" sz="5400" dirty="0">
              <a:solidFill>
                <a:srgbClr val="4E781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640960" cy="25202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1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Problem</a:t>
            </a:r>
            <a:endParaRPr lang="en-GB" sz="16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image002.jpg@01D27BB1.4C3FE790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80ipiccy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48245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Inactive lifestyles.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Only 21% of boys and 16% of girls meet the minimum recommended guidelines for physical activity.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Children today are on course to be 35% less active than those in 1961.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average 12 year old spends 260 minutes of their time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sedentary (sitting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whilst at school.</a:t>
            </a:r>
            <a:endParaRPr lang="en-GB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age of 15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this increases to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295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minutes.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UK is the 3</a:t>
            </a:r>
            <a:r>
              <a:rPr lang="en-US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‘laziest’ country in Europe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(The Lancet July 18 2012)</a:t>
            </a:r>
            <a:endParaRPr lang="en-GB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640960" cy="1800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Consequence</a:t>
            </a:r>
            <a:endParaRPr lang="en-GB" sz="9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48245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One in five children are overweight or obese before they reach primary school. One in three are obese or overweight when they leave primary.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Increased risk of developing mental health problems such as depression and anxiety.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Increased risk of chronic conditions such as type 2 diabetes and heart disease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Reduced academic achievement.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47165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One </a:t>
            </a:r>
            <a:r>
              <a:rPr lang="en-US" sz="4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six UK deaths are now attributed to </a:t>
            </a: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insufficient </a:t>
            </a:r>
            <a:r>
              <a:rPr lang="en-US" sz="4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physical </a:t>
            </a: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activity.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Inactivity is now “as deadly as smoking”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(The Lancet July 18 </a:t>
            </a:r>
            <a:r>
              <a:rPr lang="en-US" sz="3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2012)</a:t>
            </a:r>
            <a:r>
              <a:rPr lang="en-US" sz="4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54" y="980728"/>
            <a:ext cx="909669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76872"/>
            <a:ext cx="9144000" cy="25202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1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Solutions</a:t>
            </a:r>
            <a:endParaRPr lang="en-GB" sz="16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80ipicc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6336" y="44624"/>
            <a:ext cx="1512168" cy="864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68" y="-27384"/>
            <a:ext cx="5976664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E781F"/>
                </a:solidFill>
                <a:latin typeface="Arial" pitchFamily="34" charset="0"/>
                <a:cs typeface="Arial" pitchFamily="34" charset="0"/>
              </a:rPr>
              <a:t>#LincsSchoolsStandUp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33123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Help children follow the UK Chief Medical Officers’ Guidelines.</a:t>
            </a:r>
            <a:endParaRPr lang="en-GB" sz="6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id:image002.jpg@01D27BB1.4C3FE79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9592" y="6013276"/>
            <a:ext cx="7362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e Mission log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763687" cy="10527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536</Words>
  <Application>Microsoft Office PowerPoint</Application>
  <PresentationFormat>On-screen Show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#LincsSchoolsStandUp</vt:lpstr>
      <vt:lpstr>#LincsSchoolsStandUp</vt:lpstr>
      <vt:lpstr>#LincsSchoolsStandUp</vt:lpstr>
      <vt:lpstr>#LincsSchoolsStandUp</vt:lpstr>
      <vt:lpstr>#LincsSchoolsStandUp</vt:lpstr>
      <vt:lpstr>#LincsSchoolsStandUp</vt:lpstr>
      <vt:lpstr>#LincsSchoolsStandUp</vt:lpstr>
      <vt:lpstr>#LincsSchoolsStandUp</vt:lpstr>
      <vt:lpstr>#LincsSchoolsStandUp</vt:lpstr>
      <vt:lpstr>Slide 10</vt:lpstr>
      <vt:lpstr>#LincsSchoolsStandUp</vt:lpstr>
      <vt:lpstr>Slide 12</vt:lpstr>
      <vt:lpstr>#LincsSchoolsStandUp</vt:lpstr>
      <vt:lpstr>#LincsSchoolsStandUp</vt:lpstr>
      <vt:lpstr>#LincsSchoolsStandUp</vt:lpstr>
      <vt:lpstr>#LincsSchoolsStandUp</vt:lpstr>
      <vt:lpstr>#LincsSchoolsStandUp</vt:lpstr>
      <vt:lpstr>#LincsSchoolsStandUp</vt:lpstr>
      <vt:lpstr>#LincsSchoolsStandUp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#LincsSchoolsStandUp</dc:title>
  <dc:creator>Rupert</dc:creator>
  <cp:lastModifiedBy>Rupert</cp:lastModifiedBy>
  <cp:revision>14</cp:revision>
  <dcterms:created xsi:type="dcterms:W3CDTF">2017-02-24T14:22:57Z</dcterms:created>
  <dcterms:modified xsi:type="dcterms:W3CDTF">2017-03-23T10:41:50Z</dcterms:modified>
</cp:coreProperties>
</file>